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9906000" cy="6858000" type="A4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24A14"/>
    <a:srgbClr val="2F5597"/>
    <a:srgbClr val="03A53C"/>
    <a:srgbClr val="028832"/>
    <a:srgbClr val="A9D18E"/>
    <a:srgbClr val="385723"/>
    <a:srgbClr val="003894"/>
    <a:srgbClr val="41719C"/>
    <a:srgbClr val="8BC01E"/>
    <a:srgbClr val="A5DF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2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0970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2434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9258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2053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294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65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05040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1500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08829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85257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92390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A74F9-3554-4218-A83F-2250E2B57ED4}" type="datetimeFigureOut">
              <a:rPr lang="ko-KR" altLang="en-US" smtClean="0"/>
              <a:t>2024-01-23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E1122-C6DE-4990-932A-26C61B96ADE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9853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순서도: 대체 처리 9"/>
          <p:cNvSpPr/>
          <p:nvPr/>
        </p:nvSpPr>
        <p:spPr>
          <a:xfrm>
            <a:off x="224443" y="149603"/>
            <a:ext cx="9518073" cy="6550428"/>
          </a:xfrm>
          <a:prstGeom prst="flowChartAlternateProcess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" name="그룹 5"/>
          <p:cNvGrpSpPr/>
          <p:nvPr/>
        </p:nvGrpSpPr>
        <p:grpSpPr>
          <a:xfrm>
            <a:off x="3786188" y="6023030"/>
            <a:ext cx="2333625" cy="575139"/>
            <a:chOff x="3536831" y="6032555"/>
            <a:chExt cx="2333625" cy="575139"/>
          </a:xfrm>
        </p:grpSpPr>
        <p:pic>
          <p:nvPicPr>
            <p:cNvPr id="52" name="그림 5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36831" y="6032555"/>
              <a:ext cx="1588168" cy="575139"/>
            </a:xfrm>
            <a:prstGeom prst="rect">
              <a:avLst/>
            </a:prstGeom>
          </p:spPr>
        </p:pic>
        <p:pic>
          <p:nvPicPr>
            <p:cNvPr id="53" name="그림 52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01251" y="6130403"/>
              <a:ext cx="669205" cy="379445"/>
            </a:xfrm>
            <a:prstGeom prst="rect">
              <a:avLst/>
            </a:prstGeom>
          </p:spPr>
        </p:pic>
      </p:grpSp>
      <p:sp>
        <p:nvSpPr>
          <p:cNvPr id="16" name="직사각형 15"/>
          <p:cNvSpPr/>
          <p:nvPr/>
        </p:nvSpPr>
        <p:spPr>
          <a:xfrm>
            <a:off x="626226" y="2632386"/>
            <a:ext cx="8653549" cy="2244413"/>
          </a:xfrm>
          <a:prstGeom prst="rect">
            <a:avLst/>
          </a:prstGeom>
          <a:pattFill prst="ltUpDiag">
            <a:fgClr>
              <a:schemeClr val="accent6">
                <a:lumMod val="20000"/>
                <a:lumOff val="80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626226" y="5148138"/>
            <a:ext cx="8653549" cy="548408"/>
          </a:xfrm>
          <a:prstGeom prst="rect">
            <a:avLst/>
          </a:prstGeom>
          <a:solidFill>
            <a:schemeClr val="bg1"/>
          </a:solidFill>
          <a:ln>
            <a:solidFill>
              <a:srgbClr val="03A5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/>
          <p:cNvSpPr txBox="1"/>
          <p:nvPr/>
        </p:nvSpPr>
        <p:spPr>
          <a:xfrm>
            <a:off x="2209605" y="2743701"/>
            <a:ext cx="60712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2024. 1. 22.(</a:t>
            </a:r>
            <a:r>
              <a:rPr lang="ko-KR" altLang="en-US" sz="2000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월</a:t>
            </a:r>
            <a:r>
              <a:rPr lang="en-US" altLang="ko-KR" sz="2000" b="1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 </a:t>
            </a:r>
            <a:r>
              <a:rPr lang="en-US" altLang="ko-KR" sz="2000" b="1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~ </a:t>
            </a:r>
            <a:r>
              <a:rPr lang="en-US" altLang="ko-KR" sz="2000" b="1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000" b="1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예약 가능 날짜</a:t>
            </a:r>
            <a:r>
              <a:rPr lang="en-US" altLang="ko-KR" sz="2000" b="1" dirty="0" smtClean="0">
                <a:solidFill>
                  <a:srgbClr val="FF0000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: 2024. 2. 1.~)</a:t>
            </a:r>
            <a:endParaRPr lang="en-US" altLang="ko-KR" sz="2000" b="1" dirty="0">
              <a:solidFill>
                <a:srgbClr val="FF0000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207999" y="3328797"/>
            <a:ext cx="65423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홈페이지 → </a:t>
            </a:r>
            <a:r>
              <a:rPr lang="ko-KR" altLang="en-US" sz="2000" dirty="0" err="1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까꿍놀이터</a:t>
            </a:r>
            <a:r>
              <a:rPr lang="en-US" altLang="ko-KR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페이지</a:t>
            </a:r>
            <a:r>
              <a:rPr lang="en-US" altLang="ko-KR" sz="2000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 → </a:t>
            </a:r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예약하기</a:t>
            </a:r>
            <a:r>
              <a:rPr lang="en-US" altLang="ko-KR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(</a:t>
            </a:r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버튼</a:t>
            </a:r>
            <a:r>
              <a:rPr lang="en-US" altLang="ko-KR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) → </a:t>
            </a:r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로그인 → 결제</a:t>
            </a:r>
            <a:r>
              <a:rPr lang="en-US" altLang="ko-KR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224625" y="3904718"/>
            <a:ext cx="6525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기존 </a:t>
            </a:r>
            <a:r>
              <a:rPr lang="ko-KR" altLang="en-US" sz="2000" dirty="0" err="1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까꿍놀이터</a:t>
            </a:r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ko-KR" altLang="en-US" sz="2000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이용고객의</a:t>
            </a:r>
            <a:r>
              <a:rPr lang="en-US" altLang="ko-KR" sz="2000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ko-KR" altLang="en-US" sz="2000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현장 </a:t>
            </a:r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발권 시</a:t>
            </a:r>
            <a:r>
              <a:rPr lang="en-US" altLang="ko-KR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불편함을 개선하기 위하여</a:t>
            </a:r>
            <a:r>
              <a:rPr lang="en-US" altLang="ko-KR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,</a:t>
            </a:r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 </a:t>
            </a:r>
            <a:endParaRPr lang="en-US" altLang="ko-KR" sz="2000" dirty="0">
              <a:solidFill>
                <a:schemeClr val="bg2">
                  <a:lumMod val="10000"/>
                </a:schemeClr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  <a:p>
            <a:r>
              <a:rPr lang="ko-KR" altLang="en-US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온라인 사전결제시스템을 시행합니다</a:t>
            </a:r>
            <a:r>
              <a:rPr lang="en-US" altLang="ko-KR" sz="2000" dirty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 </a:t>
            </a:r>
            <a:r>
              <a:rPr lang="ko-KR" altLang="en-US" sz="2000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감사합니다</a:t>
            </a:r>
            <a:r>
              <a:rPr lang="en-US" altLang="ko-KR" sz="2000" dirty="0" smtClean="0">
                <a:solidFill>
                  <a:schemeClr val="bg2">
                    <a:lumMod val="10000"/>
                  </a:schemeClr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.</a:t>
            </a:r>
            <a:endParaRPr lang="ko-KR" altLang="en-US" sz="2000" dirty="0">
              <a:solidFill>
                <a:schemeClr val="bg2">
                  <a:lumMod val="10000"/>
                </a:schemeClr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818358" y="422239"/>
            <a:ext cx="22227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 smtClean="0">
                <a:solidFill>
                  <a:schemeClr val="bg2">
                    <a:lumMod val="25000"/>
                  </a:schemeClr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어린이비전센터</a:t>
            </a:r>
            <a:endParaRPr lang="ko-KR" altLang="en-US" sz="2000" dirty="0">
              <a:solidFill>
                <a:schemeClr val="bg2">
                  <a:lumMod val="25000"/>
                </a:schemeClr>
              </a:solidFill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85800" y="744711"/>
            <a:ext cx="84878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5400" dirty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3A5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「</a:t>
            </a:r>
            <a:r>
              <a:rPr lang="ko-KR" altLang="en-US" sz="5400" dirty="0" err="1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3A5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까꿍놀이터</a:t>
            </a:r>
            <a:r>
              <a:rPr lang="ko-KR" altLang="en-US" sz="5400" dirty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3A5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」 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3A5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온라인 </a:t>
            </a:r>
            <a:endParaRPr lang="en-US" altLang="ko-KR" sz="5400" dirty="0" smtClean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rgbClr val="03A53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  <a:p>
            <a:pPr algn="ctr"/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3A5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사전결제시스템</a:t>
            </a:r>
            <a:r>
              <a:rPr lang="en-US" altLang="ko-KR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3A5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 </a:t>
            </a:r>
            <a:r>
              <a:rPr lang="ko-KR" altLang="en-US" sz="5400" dirty="0" smtClean="0">
                <a:ln w="15875">
                  <a:solidFill>
                    <a:schemeClr val="bg1">
                      <a:lumMod val="85000"/>
                    </a:schemeClr>
                  </a:solidFill>
                </a:ln>
                <a:solidFill>
                  <a:srgbClr val="03A53C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강원교육튼튼" panose="02020603020101020101" pitchFamily="18" charset="-127"/>
                <a:ea typeface="강원교육튼튼" panose="02020603020101020101" pitchFamily="18" charset="-127"/>
              </a:rPr>
              <a:t>도입 안내</a:t>
            </a:r>
            <a:endParaRPr lang="ko-KR" altLang="en-US" sz="5400" dirty="0">
              <a:ln w="15875">
                <a:solidFill>
                  <a:schemeClr val="bg1">
                    <a:lumMod val="85000"/>
                  </a:schemeClr>
                </a:solidFill>
              </a:ln>
              <a:solidFill>
                <a:srgbClr val="03A53C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강원교육튼튼" panose="02020603020101020101" pitchFamily="18" charset="-127"/>
              <a:ea typeface="강원교육튼튼" panose="02020603020101020101" pitchFamily="18" charset="-127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1001902" y="2760732"/>
            <a:ext cx="1098467" cy="366049"/>
          </a:xfrm>
          <a:prstGeom prst="roundRect">
            <a:avLst/>
          </a:prstGeom>
          <a:solidFill>
            <a:srgbClr val="028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err="1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시행일자</a:t>
            </a:r>
            <a:endParaRPr lang="ko-KR" altLang="en-US" sz="2000" b="1" dirty="0">
              <a:solidFill>
                <a:schemeClr val="bg1"/>
              </a:solidFill>
              <a:latin typeface="강원교육모두 Bold" panose="02020603020101020101" pitchFamily="18" charset="-127"/>
              <a:ea typeface="강원교육모두 Bold" panose="02020603020101020101" pitchFamily="18" charset="-127"/>
            </a:endParaRPr>
          </a:p>
        </p:txBody>
      </p:sp>
      <p:grpSp>
        <p:nvGrpSpPr>
          <p:cNvPr id="7" name="그룹 6"/>
          <p:cNvGrpSpPr/>
          <p:nvPr/>
        </p:nvGrpSpPr>
        <p:grpSpPr>
          <a:xfrm>
            <a:off x="3201997" y="5222287"/>
            <a:ext cx="3502006" cy="400110"/>
            <a:chOff x="3547751" y="5222287"/>
            <a:chExt cx="3502006" cy="400110"/>
          </a:xfrm>
        </p:grpSpPr>
        <p:sp>
          <p:nvSpPr>
            <p:cNvPr id="32" name="TextBox 31"/>
            <p:cNvSpPr txBox="1"/>
            <p:nvPr/>
          </p:nvSpPr>
          <p:spPr>
            <a:xfrm>
              <a:off x="3875799" y="5222287"/>
              <a:ext cx="1172116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o-KR" altLang="en-US" sz="20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문의전화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919046" y="5222287"/>
              <a:ext cx="213071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2000" dirty="0" smtClean="0">
                  <a:solidFill>
                    <a:schemeClr val="bg2">
                      <a:lumMod val="10000"/>
                    </a:schemeClr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031-560-1561~2</a:t>
              </a:r>
              <a:r>
                <a:rPr lang="ko-KR" altLang="en-US" sz="2000" dirty="0" smtClean="0">
                  <a:solidFill>
                    <a:srgbClr val="002060"/>
                  </a:solidFill>
                  <a:latin typeface="강원교육튼튼" panose="02020603020101020101" pitchFamily="18" charset="-127"/>
                  <a:ea typeface="강원교육튼튼" panose="02020603020101020101" pitchFamily="18" charset="-127"/>
                </a:rPr>
                <a:t> </a:t>
              </a:r>
              <a:endParaRPr lang="ko-KR" altLang="en-US" sz="2000" dirty="0">
                <a:solidFill>
                  <a:srgbClr val="002060"/>
                </a:solidFill>
                <a:latin typeface="강원교육튼튼" panose="02020603020101020101" pitchFamily="18" charset="-127"/>
                <a:ea typeface="강원교육튼튼" panose="02020603020101020101" pitchFamily="18" charset="-127"/>
              </a:endParaRPr>
            </a:p>
          </p:txBody>
        </p:sp>
        <p:pic>
          <p:nvPicPr>
            <p:cNvPr id="2" name="그림 1"/>
            <p:cNvPicPr>
              <a:picLocks noChangeAspect="1"/>
            </p:cNvPicPr>
            <p:nvPr/>
          </p:nvPicPr>
          <p:blipFill>
            <a:blip r:embed="rId4" cstate="print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47751" y="5266631"/>
              <a:ext cx="311422" cy="311422"/>
            </a:xfrm>
            <a:prstGeom prst="rect">
              <a:avLst/>
            </a:prstGeom>
          </p:spPr>
        </p:pic>
      </p:grpSp>
      <p:sp>
        <p:nvSpPr>
          <p:cNvPr id="44" name="모서리가 둥근 직사각형 43"/>
          <p:cNvSpPr/>
          <p:nvPr/>
        </p:nvSpPr>
        <p:spPr>
          <a:xfrm>
            <a:off x="1001902" y="3345828"/>
            <a:ext cx="1098467" cy="366049"/>
          </a:xfrm>
          <a:prstGeom prst="roundRect">
            <a:avLst/>
          </a:prstGeom>
          <a:solidFill>
            <a:srgbClr val="028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방       법   </a:t>
            </a:r>
          </a:p>
        </p:txBody>
      </p:sp>
      <p:sp>
        <p:nvSpPr>
          <p:cNvPr id="45" name="모서리가 둥근 직사각형 44"/>
          <p:cNvSpPr/>
          <p:nvPr/>
        </p:nvSpPr>
        <p:spPr>
          <a:xfrm>
            <a:off x="1001902" y="3941967"/>
            <a:ext cx="1098467" cy="366049"/>
          </a:xfrm>
          <a:prstGeom prst="roundRect">
            <a:avLst/>
          </a:prstGeom>
          <a:solidFill>
            <a:srgbClr val="0288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>
                <a:solidFill>
                  <a:schemeClr val="bg1"/>
                </a:solidFill>
                <a:latin typeface="강원교육모두 Bold" panose="02020603020101020101" pitchFamily="18" charset="-127"/>
                <a:ea typeface="강원교육모두 Bold" panose="02020603020101020101" pitchFamily="18" charset="-127"/>
              </a:rPr>
              <a:t>내       용   </a:t>
            </a:r>
          </a:p>
        </p:txBody>
      </p:sp>
    </p:spTree>
    <p:extLst>
      <p:ext uri="{BB962C8B-B14F-4D97-AF65-F5344CB8AC3E}">
        <p14:creationId xmlns:p14="http://schemas.microsoft.com/office/powerpoint/2010/main" val="5159966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261</TotalTime>
  <Words>66</Words>
  <Application>Microsoft Office PowerPoint</Application>
  <PresentationFormat>A4 용지(210x297mm)</PresentationFormat>
  <Paragraphs>12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강원교육모두 Bold</vt:lpstr>
      <vt:lpstr>강원교육튼튼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user-pc</cp:lastModifiedBy>
  <cp:revision>27</cp:revision>
  <cp:lastPrinted>2023-08-30T08:06:24Z</cp:lastPrinted>
  <dcterms:created xsi:type="dcterms:W3CDTF">2023-08-30T01:55:55Z</dcterms:created>
  <dcterms:modified xsi:type="dcterms:W3CDTF">2024-01-22T23:54:38Z</dcterms:modified>
</cp:coreProperties>
</file>