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102" y="5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2024-12-13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0327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2024-12-13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1087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2024-12-13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8423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2024-12-13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6605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2024-12-13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55695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2024-12-13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540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2024-12-13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5668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2024-12-13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4310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2024-12-13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21818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2024-12-13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6975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8FBA7-88F7-44F6-B0FA-05831A1D6DAD}" type="datetimeFigureOut">
              <a:rPr lang="ko-KR" altLang="en-US" smtClean="0"/>
              <a:t>2024-12-13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7079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48FBA7-88F7-44F6-B0FA-05831A1D6DAD}" type="datetimeFigureOut">
              <a:rPr lang="ko-KR" altLang="en-US" smtClean="0"/>
              <a:t>2024-12-13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647023-4422-4210-A376-981987DEA9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0413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모서리가 둥근 직사각형 53"/>
          <p:cNvSpPr/>
          <p:nvPr/>
        </p:nvSpPr>
        <p:spPr>
          <a:xfrm>
            <a:off x="2476573" y="1102607"/>
            <a:ext cx="2115399" cy="429727"/>
          </a:xfrm>
          <a:prstGeom prst="roundRect">
            <a:avLst/>
          </a:prstGeom>
          <a:solidFill>
            <a:srgbClr val="0038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주요의견</a:t>
            </a:r>
            <a:r>
              <a:rPr lang="ko-KR" altLang="en-US" sz="2000" b="1" dirty="0" smtClean="0">
                <a:solidFill>
                  <a:schemeClr val="bg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  </a:t>
            </a:r>
            <a:endParaRPr lang="ko-KR" altLang="en-US" sz="2000" b="1" dirty="0">
              <a:solidFill>
                <a:schemeClr val="bg1"/>
              </a:solidFill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5" name="오른쪽 화살표 4"/>
          <p:cNvSpPr/>
          <p:nvPr/>
        </p:nvSpPr>
        <p:spPr>
          <a:xfrm>
            <a:off x="5240748" y="1154784"/>
            <a:ext cx="1517301" cy="305412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3" name="모서리가 둥근 직사각형 22"/>
          <p:cNvSpPr/>
          <p:nvPr/>
        </p:nvSpPr>
        <p:spPr>
          <a:xfrm>
            <a:off x="7406825" y="1092627"/>
            <a:ext cx="2250831" cy="429727"/>
          </a:xfrm>
          <a:prstGeom prst="roundRect">
            <a:avLst/>
          </a:prstGeom>
          <a:solidFill>
            <a:srgbClr val="0038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답변결과</a:t>
            </a:r>
            <a:r>
              <a:rPr lang="en-US" altLang="ko-KR" sz="2000" b="1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en-US" sz="2000" b="1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계획</a:t>
            </a:r>
            <a:r>
              <a:rPr lang="en-US" altLang="ko-KR" sz="2000" b="1" dirty="0">
                <a:solidFill>
                  <a:schemeClr val="bg1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)</a:t>
            </a:r>
            <a:r>
              <a:rPr lang="ko-KR" altLang="en-US" sz="2000" b="1" dirty="0">
                <a:solidFill>
                  <a:schemeClr val="bg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  </a:t>
            </a:r>
          </a:p>
        </p:txBody>
      </p:sp>
      <p:sp>
        <p:nvSpPr>
          <p:cNvPr id="34" name="직사각형 33"/>
          <p:cNvSpPr/>
          <p:nvPr/>
        </p:nvSpPr>
        <p:spPr>
          <a:xfrm>
            <a:off x="1236285" y="116037"/>
            <a:ext cx="9680713" cy="6635758"/>
          </a:xfrm>
          <a:prstGeom prst="rect">
            <a:avLst/>
          </a:prstGeom>
          <a:noFill/>
          <a:ln w="38100">
            <a:solidFill>
              <a:srgbClr val="2F55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모서리가 둥근 직사각형 6"/>
          <p:cNvSpPr/>
          <p:nvPr/>
        </p:nvSpPr>
        <p:spPr>
          <a:xfrm>
            <a:off x="1387185" y="1632212"/>
            <a:ext cx="461726" cy="1343744"/>
          </a:xfrm>
          <a:prstGeom prst="roundRect">
            <a:avLst/>
          </a:prstGeom>
          <a:noFill/>
          <a:ln w="19050">
            <a:solidFill>
              <a:srgbClr val="0038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chemeClr val="tx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국민신문고</a:t>
            </a:r>
            <a:endParaRPr lang="ko-KR" altLang="en-US" b="1" dirty="0">
              <a:solidFill>
                <a:schemeClr val="tx1"/>
              </a:solidFill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5904" y="6177676"/>
            <a:ext cx="2009959" cy="549593"/>
          </a:xfrm>
          <a:prstGeom prst="rect">
            <a:avLst/>
          </a:prstGeom>
        </p:spPr>
      </p:pic>
      <p:sp>
        <p:nvSpPr>
          <p:cNvPr id="4" name="직사각형 3"/>
          <p:cNvSpPr/>
          <p:nvPr/>
        </p:nvSpPr>
        <p:spPr>
          <a:xfrm>
            <a:off x="2820515" y="152614"/>
            <a:ext cx="613533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54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11</a:t>
            </a:r>
            <a:r>
              <a:rPr lang="ko-KR" altLang="en-US" sz="54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월 </a:t>
            </a:r>
            <a:r>
              <a:rPr lang="en-US" altLang="ko-KR" sz="54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VOC </a:t>
            </a:r>
            <a:r>
              <a:rPr lang="ko-KR" altLang="en-US" sz="54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개선사항</a:t>
            </a:r>
            <a:endParaRPr lang="ko-KR" altLang="en-US" sz="5400" dirty="0">
              <a:ln w="15875">
                <a:solidFill>
                  <a:schemeClr val="bg1">
                    <a:lumMod val="85000"/>
                  </a:schemeClr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강원교육튼튼" panose="02020603020101020101" pitchFamily="18" charset="-127"/>
              <a:ea typeface="강원교육튼튼" panose="02020603020101020101" pitchFamily="18" charset="-127"/>
            </a:endParaRPr>
          </a:p>
        </p:txBody>
      </p:sp>
      <p:pic>
        <p:nvPicPr>
          <p:cNvPr id="26" name="그림 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6369" y="3952185"/>
            <a:ext cx="3569030" cy="2245614"/>
          </a:xfrm>
          <a:prstGeom prst="rect">
            <a:avLst/>
          </a:prstGeom>
        </p:spPr>
      </p:pic>
      <p:sp>
        <p:nvSpPr>
          <p:cNvPr id="17" name="직사각형 16"/>
          <p:cNvSpPr/>
          <p:nvPr/>
        </p:nvSpPr>
        <p:spPr>
          <a:xfrm>
            <a:off x="1981822" y="1994447"/>
            <a:ext cx="4017576" cy="582354"/>
          </a:xfrm>
          <a:prstGeom prst="rect">
            <a:avLst/>
          </a:prstGeom>
          <a:solidFill>
            <a:schemeClr val="bg1"/>
          </a:solidFill>
          <a:ln w="19050">
            <a:solidFill>
              <a:srgbClr val="0038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dirty="0" smtClean="0">
                <a:solidFill>
                  <a:schemeClr val="tx1"/>
                </a:solidFill>
              </a:rPr>
              <a:t>1. </a:t>
            </a:r>
            <a:r>
              <a:rPr lang="ko-KR" altLang="en-US" sz="1400" dirty="0" smtClean="0">
                <a:solidFill>
                  <a:schemeClr val="tx1"/>
                </a:solidFill>
              </a:rPr>
              <a:t>남양주시 </a:t>
            </a:r>
            <a:r>
              <a:rPr lang="ko-KR" altLang="en-US" sz="1400" dirty="0" err="1" smtClean="0">
                <a:solidFill>
                  <a:schemeClr val="tx1"/>
                </a:solidFill>
              </a:rPr>
              <a:t>청학리</a:t>
            </a:r>
            <a:r>
              <a:rPr lang="ko-KR" altLang="en-US" sz="1400" dirty="0" smtClean="0">
                <a:solidFill>
                  <a:schemeClr val="tx1"/>
                </a:solidFill>
              </a:rPr>
              <a:t> </a:t>
            </a:r>
            <a:r>
              <a:rPr lang="ko-KR" altLang="en-US" sz="1400" dirty="0" err="1" smtClean="0">
                <a:solidFill>
                  <a:schemeClr val="tx1"/>
                </a:solidFill>
              </a:rPr>
              <a:t>에코랜드</a:t>
            </a:r>
            <a:r>
              <a:rPr lang="ko-KR" altLang="en-US" sz="1400" dirty="0" smtClean="0">
                <a:solidFill>
                  <a:schemeClr val="tx1"/>
                </a:solidFill>
              </a:rPr>
              <a:t> </a:t>
            </a:r>
            <a:r>
              <a:rPr lang="ko-KR" altLang="en-US" sz="1400" dirty="0" err="1" smtClean="0">
                <a:solidFill>
                  <a:schemeClr val="tx1"/>
                </a:solidFill>
              </a:rPr>
              <a:t>대기질</a:t>
            </a:r>
            <a:r>
              <a:rPr lang="en-US" altLang="ko-KR" sz="1400" dirty="0" smtClean="0">
                <a:solidFill>
                  <a:schemeClr val="tx1"/>
                </a:solidFill>
              </a:rPr>
              <a:t>(</a:t>
            </a:r>
            <a:r>
              <a:rPr lang="ko-KR" altLang="en-US" sz="1400" dirty="0" smtClean="0">
                <a:solidFill>
                  <a:schemeClr val="tx1"/>
                </a:solidFill>
              </a:rPr>
              <a:t>도로 </a:t>
            </a:r>
            <a:r>
              <a:rPr lang="ko-KR" altLang="en-US" sz="1400" dirty="0" err="1" smtClean="0">
                <a:solidFill>
                  <a:schemeClr val="tx1"/>
                </a:solidFill>
              </a:rPr>
              <a:t>규제봉</a:t>
            </a:r>
            <a:r>
              <a:rPr lang="ko-KR" altLang="en-US" sz="1400" dirty="0" smtClean="0">
                <a:solidFill>
                  <a:schemeClr val="tx1"/>
                </a:solidFill>
              </a:rPr>
              <a:t> 검게 변한 부분의</a:t>
            </a:r>
            <a:r>
              <a:rPr lang="en-US" altLang="ko-KR" sz="1400" dirty="0" smtClean="0">
                <a:solidFill>
                  <a:schemeClr val="tx1"/>
                </a:solidFill>
              </a:rPr>
              <a:t> </a:t>
            </a:r>
            <a:r>
              <a:rPr lang="ko-KR" altLang="en-US" sz="1400" dirty="0" err="1" smtClean="0">
                <a:solidFill>
                  <a:schemeClr val="tx1"/>
                </a:solidFill>
              </a:rPr>
              <a:t>성분등</a:t>
            </a:r>
            <a:r>
              <a:rPr lang="en-US" altLang="ko-KR" sz="1400" dirty="0" smtClean="0">
                <a:solidFill>
                  <a:schemeClr val="tx1"/>
                </a:solidFill>
              </a:rPr>
              <a:t>)</a:t>
            </a:r>
            <a:r>
              <a:rPr lang="ko-KR" altLang="en-US" sz="1400" dirty="0" smtClean="0">
                <a:solidFill>
                  <a:schemeClr val="tx1"/>
                </a:solidFill>
              </a:rPr>
              <a:t> 문의</a:t>
            </a:r>
            <a:endParaRPr lang="en-US" altLang="ko-KR" sz="1400" dirty="0" smtClean="0">
              <a:solidFill>
                <a:schemeClr val="tx1"/>
              </a:solidFill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6360505" y="2000862"/>
            <a:ext cx="4343470" cy="1746984"/>
          </a:xfrm>
          <a:prstGeom prst="rect">
            <a:avLst/>
          </a:prstGeom>
          <a:solidFill>
            <a:schemeClr val="bg1"/>
          </a:solidFill>
          <a:ln w="19050">
            <a:solidFill>
              <a:srgbClr val="0038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dirty="0" smtClean="0">
                <a:solidFill>
                  <a:schemeClr val="tx1"/>
                </a:solidFill>
              </a:rPr>
              <a:t>1</a:t>
            </a:r>
            <a:r>
              <a:rPr lang="en-US" altLang="ko-KR" dirty="0" smtClean="0">
                <a:solidFill>
                  <a:schemeClr val="tx1"/>
                </a:solidFill>
              </a:rPr>
              <a:t>. </a:t>
            </a:r>
            <a:r>
              <a:rPr lang="ko-KR" altLang="en-US" dirty="0" smtClean="0">
                <a:solidFill>
                  <a:schemeClr val="tx1"/>
                </a:solidFill>
              </a:rPr>
              <a:t>젖은 상태의 </a:t>
            </a:r>
            <a:r>
              <a:rPr lang="ko-KR" altLang="en-US" dirty="0">
                <a:solidFill>
                  <a:schemeClr val="tx1"/>
                </a:solidFill>
              </a:rPr>
              <a:t>소각잔재를 </a:t>
            </a:r>
            <a:r>
              <a:rPr lang="ko-KR" altLang="en-US" dirty="0" smtClean="0">
                <a:solidFill>
                  <a:schemeClr val="tx1"/>
                </a:solidFill>
              </a:rPr>
              <a:t>하역 즉시 매립</a:t>
            </a:r>
            <a:r>
              <a:rPr lang="en-US" altLang="ko-KR" dirty="0">
                <a:solidFill>
                  <a:schemeClr val="tx1"/>
                </a:solidFill>
              </a:rPr>
              <a:t> </a:t>
            </a:r>
            <a:r>
              <a:rPr lang="ko-KR" altLang="en-US" dirty="0" smtClean="0">
                <a:solidFill>
                  <a:schemeClr val="tx1"/>
                </a:solidFill>
              </a:rPr>
              <a:t>및 복토과정으로 </a:t>
            </a:r>
            <a:r>
              <a:rPr lang="ko-KR" altLang="en-US" dirty="0">
                <a:solidFill>
                  <a:schemeClr val="tx1"/>
                </a:solidFill>
              </a:rPr>
              <a:t>비산을 최소화하고</a:t>
            </a:r>
            <a:r>
              <a:rPr lang="en-US" altLang="ko-KR" dirty="0">
                <a:solidFill>
                  <a:schemeClr val="tx1"/>
                </a:solidFill>
              </a:rPr>
              <a:t>, </a:t>
            </a:r>
            <a:r>
              <a:rPr lang="ko-KR" altLang="en-US" dirty="0">
                <a:solidFill>
                  <a:schemeClr val="tx1"/>
                </a:solidFill>
              </a:rPr>
              <a:t>매년</a:t>
            </a:r>
            <a:r>
              <a:rPr lang="en-US" altLang="ko-KR" dirty="0">
                <a:solidFill>
                  <a:schemeClr val="tx1"/>
                </a:solidFill>
              </a:rPr>
              <a:t>1</a:t>
            </a:r>
            <a:r>
              <a:rPr lang="ko-KR" altLang="en-US" dirty="0" smtClean="0">
                <a:solidFill>
                  <a:schemeClr val="tx1"/>
                </a:solidFill>
              </a:rPr>
              <a:t>회 </a:t>
            </a:r>
            <a:r>
              <a:rPr lang="ko-KR" altLang="en-US" dirty="0" err="1" smtClean="0">
                <a:solidFill>
                  <a:schemeClr val="tx1"/>
                </a:solidFill>
              </a:rPr>
              <a:t>대기질</a:t>
            </a:r>
            <a:r>
              <a:rPr lang="ko-KR" altLang="en-US" dirty="0" smtClean="0">
                <a:solidFill>
                  <a:schemeClr val="tx1"/>
                </a:solidFill>
              </a:rPr>
              <a:t> </a:t>
            </a:r>
            <a:r>
              <a:rPr lang="en-US" altLang="ko-KR" dirty="0" smtClean="0">
                <a:solidFill>
                  <a:schemeClr val="tx1"/>
                </a:solidFill>
              </a:rPr>
              <a:t>(</a:t>
            </a:r>
            <a:r>
              <a:rPr lang="ko-KR" altLang="en-US" dirty="0">
                <a:solidFill>
                  <a:schemeClr val="tx1"/>
                </a:solidFill>
              </a:rPr>
              <a:t>미세먼지</a:t>
            </a:r>
            <a:r>
              <a:rPr lang="en-US" altLang="ko-KR" dirty="0" smtClean="0">
                <a:solidFill>
                  <a:schemeClr val="tx1"/>
                </a:solidFill>
              </a:rPr>
              <a:t>)</a:t>
            </a:r>
            <a:r>
              <a:rPr lang="ko-KR" altLang="en-US" dirty="0" smtClean="0">
                <a:solidFill>
                  <a:schemeClr val="tx1"/>
                </a:solidFill>
              </a:rPr>
              <a:t>과 악취측정 위탁 </a:t>
            </a:r>
            <a:r>
              <a:rPr lang="ko-KR" altLang="en-US" dirty="0" err="1" smtClean="0">
                <a:solidFill>
                  <a:schemeClr val="tx1"/>
                </a:solidFill>
              </a:rPr>
              <a:t>측정중이며</a:t>
            </a:r>
            <a:r>
              <a:rPr lang="ko-KR" altLang="en-US" dirty="0" smtClean="0">
                <a:solidFill>
                  <a:schemeClr val="tx1"/>
                </a:solidFill>
              </a:rPr>
              <a:t> </a:t>
            </a:r>
            <a:r>
              <a:rPr lang="ko-KR" altLang="en-US" dirty="0">
                <a:solidFill>
                  <a:schemeClr val="tx1"/>
                </a:solidFill>
              </a:rPr>
              <a:t>측정결과 첨부하여 답변</a:t>
            </a:r>
            <a:r>
              <a:rPr lang="en-US" altLang="ko-KR" dirty="0">
                <a:solidFill>
                  <a:schemeClr val="tx1"/>
                </a:solidFill>
              </a:rPr>
              <a:t>. </a:t>
            </a:r>
            <a:r>
              <a:rPr lang="ko-KR" altLang="en-US" dirty="0" err="1">
                <a:solidFill>
                  <a:schemeClr val="tx1"/>
                </a:solidFill>
              </a:rPr>
              <a:t>규제봉의</a:t>
            </a:r>
            <a:r>
              <a:rPr lang="ko-KR" altLang="en-US" dirty="0">
                <a:solidFill>
                  <a:schemeClr val="tx1"/>
                </a:solidFill>
              </a:rPr>
              <a:t> 착색은 </a:t>
            </a:r>
            <a:r>
              <a:rPr lang="ko-KR" altLang="en-US" dirty="0" err="1" smtClean="0">
                <a:solidFill>
                  <a:schemeClr val="tx1"/>
                </a:solidFill>
              </a:rPr>
              <a:t>대기중</a:t>
            </a:r>
            <a:r>
              <a:rPr lang="ko-KR" altLang="en-US" dirty="0" smtClean="0">
                <a:solidFill>
                  <a:schemeClr val="tx1"/>
                </a:solidFill>
              </a:rPr>
              <a:t> 미세입자와 차량배기가스 </a:t>
            </a:r>
            <a:r>
              <a:rPr lang="ko-KR" altLang="en-US" dirty="0">
                <a:solidFill>
                  <a:schemeClr val="tx1"/>
                </a:solidFill>
              </a:rPr>
              <a:t>침착현상으로 보여짐</a:t>
            </a:r>
            <a:r>
              <a:rPr lang="en-US" altLang="ko-KR" dirty="0" smtClean="0">
                <a:solidFill>
                  <a:schemeClr val="tx1"/>
                </a:solidFill>
              </a:rPr>
              <a:t> </a:t>
            </a:r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296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60</Words>
  <Application>Microsoft Office PowerPoint</Application>
  <PresentationFormat>와이드스크린</PresentationFormat>
  <Paragraphs>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HY헤드라인M</vt:lpstr>
      <vt:lpstr>강원교육모두 Bold</vt:lpstr>
      <vt:lpstr>강원교육튼튼</vt:lpstr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Microsoft 계정</dc:creator>
  <cp:lastModifiedBy>Microsoft 계정</cp:lastModifiedBy>
  <cp:revision>26</cp:revision>
  <dcterms:created xsi:type="dcterms:W3CDTF">2024-03-14T06:15:39Z</dcterms:created>
  <dcterms:modified xsi:type="dcterms:W3CDTF">2024-12-13T08:05:17Z</dcterms:modified>
</cp:coreProperties>
</file>