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</p:sldIdLst>
  <p:sldSz cx="9906000" cy="6858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DFF2"/>
    <a:srgbClr val="A52153"/>
    <a:srgbClr val="EBBBE4"/>
    <a:srgbClr val="2F5597"/>
    <a:srgbClr val="E329CD"/>
    <a:srgbClr val="C63EB3"/>
    <a:srgbClr val="C24A14"/>
    <a:srgbClr val="03A53C"/>
    <a:srgbClr val="028832"/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CC1076-0CF2-4251-BDE5-5B520A15EFB1}" v="388" dt="2024-05-03T01:59:38.1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00" y="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74F9-3554-4218-A83F-2250E2B57ED4}" type="datetimeFigureOut">
              <a:rPr lang="ko-KR" altLang="en-US" smtClean="0"/>
              <a:t>2024-05-14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1122-C6DE-4990-932A-26C61B96AD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0970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74F9-3554-4218-A83F-2250E2B57ED4}" type="datetimeFigureOut">
              <a:rPr lang="ko-KR" altLang="en-US" smtClean="0"/>
              <a:t>2024-05-14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1122-C6DE-4990-932A-26C61B96AD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2434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74F9-3554-4218-A83F-2250E2B57ED4}" type="datetimeFigureOut">
              <a:rPr lang="ko-KR" altLang="en-US" smtClean="0"/>
              <a:t>2024-05-14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1122-C6DE-4990-932A-26C61B96AD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9258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74F9-3554-4218-A83F-2250E2B57ED4}" type="datetimeFigureOut">
              <a:rPr lang="ko-KR" altLang="en-US" smtClean="0"/>
              <a:t>2024-05-14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1122-C6DE-4990-932A-26C61B96AD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2053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74F9-3554-4218-A83F-2250E2B57ED4}" type="datetimeFigureOut">
              <a:rPr lang="ko-KR" altLang="en-US" smtClean="0"/>
              <a:t>2024-05-14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1122-C6DE-4990-932A-26C61B96AD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3294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74F9-3554-4218-A83F-2250E2B57ED4}" type="datetimeFigureOut">
              <a:rPr lang="ko-KR" altLang="en-US" smtClean="0"/>
              <a:t>2024-05-14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1122-C6DE-4990-932A-26C61B96AD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1656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74F9-3554-4218-A83F-2250E2B57ED4}" type="datetimeFigureOut">
              <a:rPr lang="ko-KR" altLang="en-US" smtClean="0"/>
              <a:t>2024-05-14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1122-C6DE-4990-932A-26C61B96AD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0504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74F9-3554-4218-A83F-2250E2B57ED4}" type="datetimeFigureOut">
              <a:rPr lang="ko-KR" altLang="en-US" smtClean="0"/>
              <a:t>2024-05-14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1122-C6DE-4990-932A-26C61B96AD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1500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74F9-3554-4218-A83F-2250E2B57ED4}" type="datetimeFigureOut">
              <a:rPr lang="ko-KR" altLang="en-US" smtClean="0"/>
              <a:t>2024-05-14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1122-C6DE-4990-932A-26C61B96AD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8829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74F9-3554-4218-A83F-2250E2B57ED4}" type="datetimeFigureOut">
              <a:rPr lang="ko-KR" altLang="en-US" smtClean="0"/>
              <a:t>2024-05-14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1122-C6DE-4990-932A-26C61B96AD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525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74F9-3554-4218-A83F-2250E2B57ED4}" type="datetimeFigureOut">
              <a:rPr lang="ko-KR" altLang="en-US" smtClean="0"/>
              <a:t>2024-05-14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1122-C6DE-4990-932A-26C61B96AD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2390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A74F9-3554-4218-A83F-2250E2B57ED4}" type="datetimeFigureOut">
              <a:rPr lang="ko-KR" altLang="en-US" smtClean="0"/>
              <a:t>2024-05-14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E1122-C6DE-4990-932A-26C61B96AD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9853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microsoft.com/office/2007/relationships/hdphoto" Target="../media/hdphoto4.wdp"/><Relationship Id="rId26" Type="http://schemas.openxmlformats.org/officeDocument/2006/relationships/image" Target="../media/image21.png"/><Relationship Id="rId3" Type="http://schemas.openxmlformats.org/officeDocument/2006/relationships/image" Target="../media/image2.png"/><Relationship Id="rId21" Type="http://schemas.openxmlformats.org/officeDocument/2006/relationships/image" Target="../media/image16.pn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17" Type="http://schemas.openxmlformats.org/officeDocument/2006/relationships/image" Target="../media/image13.png"/><Relationship Id="rId25" Type="http://schemas.openxmlformats.org/officeDocument/2006/relationships/image" Target="../media/image20.png"/><Relationship Id="rId33" Type="http://schemas.openxmlformats.org/officeDocument/2006/relationships/image" Target="../media/image28.png"/><Relationship Id="rId2" Type="http://schemas.openxmlformats.org/officeDocument/2006/relationships/image" Target="../media/image1.png"/><Relationship Id="rId16" Type="http://schemas.microsoft.com/office/2007/relationships/hdphoto" Target="../media/hdphoto3.wdp"/><Relationship Id="rId20" Type="http://schemas.openxmlformats.org/officeDocument/2006/relationships/image" Target="../media/image15.png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19.png"/><Relationship Id="rId32" Type="http://schemas.openxmlformats.org/officeDocument/2006/relationships/image" Target="../media/image27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image" Target="../media/image18.png"/><Relationship Id="rId28" Type="http://schemas.openxmlformats.org/officeDocument/2006/relationships/image" Target="../media/image23.png"/><Relationship Id="rId10" Type="http://schemas.openxmlformats.org/officeDocument/2006/relationships/image" Target="../media/image9.png"/><Relationship Id="rId19" Type="http://schemas.openxmlformats.org/officeDocument/2006/relationships/image" Target="../media/image14.png"/><Relationship Id="rId31" Type="http://schemas.openxmlformats.org/officeDocument/2006/relationships/image" Target="../media/image26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2.wdp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image" Target="../media/image25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순서도: 대체 처리 9"/>
          <p:cNvSpPr/>
          <p:nvPr/>
        </p:nvSpPr>
        <p:spPr>
          <a:xfrm>
            <a:off x="233594" y="149794"/>
            <a:ext cx="9518073" cy="6550428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7196" y="236655"/>
            <a:ext cx="8194504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altLang="ko-KR" sz="5400" b="1" dirty="0">
                <a:ln w="15875"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수평선B" pitchFamily="18" charset="-127"/>
                <a:ea typeface="HY수평선B"/>
              </a:rPr>
              <a:t>4</a:t>
            </a:r>
            <a:r>
              <a:rPr lang="ko-KR" altLang="en-US" sz="5400" b="1" dirty="0">
                <a:ln w="15875"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수평선B" pitchFamily="18" charset="-127"/>
                <a:ea typeface="HY수평선B"/>
              </a:rPr>
              <a:t>월 고객서비스 개선사항</a:t>
            </a:r>
            <a:endParaRPr lang="en-US" altLang="ko-KR" sz="5400" b="1" dirty="0">
              <a:ln w="15875">
                <a:solidFill>
                  <a:schemeClr val="bg1">
                    <a:lumMod val="85000"/>
                  </a:schemeClr>
                </a:solidFill>
              </a:ln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수평선B" pitchFamily="18" charset="-127"/>
              <a:ea typeface="HY수평선B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145" y="6135111"/>
            <a:ext cx="1888689" cy="584482"/>
          </a:xfrm>
          <a:prstGeom prst="rect">
            <a:avLst/>
          </a:prstGeom>
        </p:spPr>
      </p:pic>
      <p:sp>
        <p:nvSpPr>
          <p:cNvPr id="93" name="직사각형 92"/>
          <p:cNvSpPr/>
          <p:nvPr/>
        </p:nvSpPr>
        <p:spPr>
          <a:xfrm>
            <a:off x="403657" y="1257611"/>
            <a:ext cx="6874618" cy="4837110"/>
          </a:xfrm>
          <a:prstGeom prst="rect">
            <a:avLst/>
          </a:prstGeom>
          <a:pattFill prst="ltUpDiag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pic>
        <p:nvPicPr>
          <p:cNvPr id="23" name="그림 2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207104" y="3176158"/>
            <a:ext cx="1945964" cy="1071151"/>
          </a:xfrm>
          <a:prstGeom prst="rect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</p:pic>
      <p:pic>
        <p:nvPicPr>
          <p:cNvPr id="34" name="그림 3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27326" y="3188460"/>
            <a:ext cx="1935050" cy="1052767"/>
          </a:xfrm>
          <a:prstGeom prst="rect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</p:pic>
      <p:pic>
        <p:nvPicPr>
          <p:cNvPr id="35" name="그림 34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123223" y="3180223"/>
            <a:ext cx="1915524" cy="1067086"/>
          </a:xfrm>
          <a:prstGeom prst="rect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</p:pic>
      <p:pic>
        <p:nvPicPr>
          <p:cNvPr id="36" name="그림 35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214007" y="2035243"/>
            <a:ext cx="1939059" cy="1020994"/>
          </a:xfrm>
          <a:prstGeom prst="rect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</p:pic>
      <p:sp>
        <p:nvSpPr>
          <p:cNvPr id="38" name="TextBox 37"/>
          <p:cNvSpPr txBox="1"/>
          <p:nvPr/>
        </p:nvSpPr>
        <p:spPr>
          <a:xfrm>
            <a:off x="5214007" y="1463899"/>
            <a:ext cx="1950415" cy="276999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5">
                <a:lumMod val="75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bg2">
                    <a:lumMod val="10000"/>
                  </a:schemeClr>
                </a:solidFill>
                <a:latin typeface="맑은 고딕"/>
                <a:ea typeface="맑은 고딕"/>
              </a:rPr>
              <a:t>샤워장 타일보수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3122644" y="2035243"/>
            <a:ext cx="1916103" cy="1020994"/>
            <a:chOff x="4109161" y="1900375"/>
            <a:chExt cx="1725152" cy="791176"/>
          </a:xfrm>
        </p:grpSpPr>
        <p:pic>
          <p:nvPicPr>
            <p:cNvPr id="42" name="그림 41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09161" y="1900375"/>
              <a:ext cx="1725152" cy="791176"/>
            </a:xfrm>
            <a:prstGeom prst="rect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</p:pic>
        <p:sp>
          <p:nvSpPr>
            <p:cNvPr id="43" name="직사각형 42"/>
            <p:cNvSpPr/>
            <p:nvPr/>
          </p:nvSpPr>
          <p:spPr>
            <a:xfrm>
              <a:off x="5083197" y="2009895"/>
              <a:ext cx="403889" cy="498268"/>
            </a:xfrm>
            <a:prstGeom prst="rect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9" name="그림 48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3114407" y="5028700"/>
            <a:ext cx="1958654" cy="1031628"/>
          </a:xfrm>
          <a:prstGeom prst="rect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</p:pic>
      <p:pic>
        <p:nvPicPr>
          <p:cNvPr id="50" name="그림 49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5219128" y="5019871"/>
            <a:ext cx="1966586" cy="1040457"/>
          </a:xfrm>
          <a:prstGeom prst="rect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</p:pic>
      <p:pic>
        <p:nvPicPr>
          <p:cNvPr id="51" name="그림 50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984784" y="5028401"/>
            <a:ext cx="1969354" cy="1031927"/>
          </a:xfrm>
          <a:prstGeom prst="rect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</p:pic>
      <p:sp>
        <p:nvSpPr>
          <p:cNvPr id="53" name="TextBox 52"/>
          <p:cNvSpPr txBox="1"/>
          <p:nvPr/>
        </p:nvSpPr>
        <p:spPr>
          <a:xfrm>
            <a:off x="3109176" y="4448527"/>
            <a:ext cx="1963884" cy="461665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5">
                <a:lumMod val="75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bg2">
                    <a:lumMod val="10000"/>
                  </a:schemeClr>
                </a:solidFill>
                <a:latin typeface="맑은 고딕"/>
                <a:ea typeface="맑은 고딕"/>
              </a:rPr>
              <a:t>안전사고 주의</a:t>
            </a:r>
          </a:p>
          <a:p>
            <a:pPr algn="ctr"/>
            <a:r>
              <a:rPr lang="ko-KR" altLang="en-US" sz="1200" b="1" dirty="0">
                <a:solidFill>
                  <a:schemeClr val="bg2">
                    <a:lumMod val="10000"/>
                  </a:schemeClr>
                </a:solidFill>
                <a:latin typeface="맑은 고딕"/>
                <a:ea typeface="맑은 고딕"/>
              </a:rPr>
              <a:t>포스터 게시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209537" y="4448527"/>
            <a:ext cx="1976177" cy="461665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5">
                <a:lumMod val="75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ko-KR" altLang="en-US" sz="1200" b="1" dirty="0" err="1">
                <a:solidFill>
                  <a:schemeClr val="bg2">
                    <a:lumMod val="10000"/>
                  </a:schemeClr>
                </a:solidFill>
                <a:latin typeface="맑은 고딕"/>
                <a:ea typeface="맑은 고딕"/>
              </a:rPr>
              <a:t>시설장</a:t>
            </a:r>
            <a:r>
              <a:rPr lang="ko-KR" altLang="en-US" sz="1200" b="1" dirty="0">
                <a:solidFill>
                  <a:schemeClr val="bg2">
                    <a:lumMod val="10000"/>
                  </a:schemeClr>
                </a:solidFill>
                <a:latin typeface="맑은 고딕"/>
                <a:ea typeface="맑은 고딕"/>
              </a:rPr>
              <a:t> 이용 안내</a:t>
            </a:r>
          </a:p>
          <a:p>
            <a:pPr algn="ctr"/>
            <a:r>
              <a:rPr lang="ko-KR" altLang="en-US" sz="1200" b="1" dirty="0">
                <a:solidFill>
                  <a:schemeClr val="bg2">
                    <a:lumMod val="10000"/>
                  </a:schemeClr>
                </a:solidFill>
                <a:latin typeface="맑은 고딕"/>
                <a:ea typeface="맑은 고딕"/>
              </a:rPr>
              <a:t>웹툰 게시</a:t>
            </a:r>
          </a:p>
        </p:txBody>
      </p:sp>
      <p:sp>
        <p:nvSpPr>
          <p:cNvPr id="55" name="모서리가 둥근 직사각형 54"/>
          <p:cNvSpPr/>
          <p:nvPr/>
        </p:nvSpPr>
        <p:spPr>
          <a:xfrm>
            <a:off x="479736" y="4826464"/>
            <a:ext cx="349794" cy="86588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498518" y="1257611"/>
            <a:ext cx="895851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그룹 8"/>
          <p:cNvGrpSpPr/>
          <p:nvPr/>
        </p:nvGrpSpPr>
        <p:grpSpPr>
          <a:xfrm>
            <a:off x="470463" y="3340835"/>
            <a:ext cx="400110" cy="1005411"/>
            <a:chOff x="488800" y="1760475"/>
            <a:chExt cx="400110" cy="1005411"/>
          </a:xfrm>
        </p:grpSpPr>
        <p:sp>
          <p:nvSpPr>
            <p:cNvPr id="57" name="모서리가 둥근 직사각형 56"/>
            <p:cNvSpPr/>
            <p:nvPr/>
          </p:nvSpPr>
          <p:spPr>
            <a:xfrm>
              <a:off x="509880" y="1760475"/>
              <a:ext cx="368131" cy="82424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88800" y="1828290"/>
              <a:ext cx="400110" cy="93759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ko-KR" altLang="en-US" sz="1400" dirty="0">
                  <a:solidFill>
                    <a:schemeClr val="bg1"/>
                  </a:solidFill>
                  <a:latin typeface="HY울릉도B" pitchFamily="18" charset="-127"/>
                  <a:ea typeface="HY울릉도B" pitchFamily="18" charset="-127"/>
                </a:rPr>
                <a:t>개선 후</a:t>
              </a:r>
            </a:p>
          </p:txBody>
        </p:sp>
      </p:grpSp>
      <p:sp>
        <p:nvSpPr>
          <p:cNvPr id="59" name="아래쪽 화살표 58"/>
          <p:cNvSpPr/>
          <p:nvPr/>
        </p:nvSpPr>
        <p:spPr>
          <a:xfrm>
            <a:off x="574225" y="3070100"/>
            <a:ext cx="208369" cy="18843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60" name="모서리가 둥근 직사각형 59"/>
          <p:cNvSpPr/>
          <p:nvPr/>
        </p:nvSpPr>
        <p:spPr>
          <a:xfrm>
            <a:off x="7523530" y="1388656"/>
            <a:ext cx="1826417" cy="37430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580001" y="1399696"/>
            <a:ext cx="1804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VOC </a:t>
            </a:r>
            <a:r>
              <a:rPr lang="ko-KR" altLang="en-US" sz="16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현황</a:t>
            </a:r>
          </a:p>
        </p:txBody>
      </p:sp>
      <p:grpSp>
        <p:nvGrpSpPr>
          <p:cNvPr id="73" name="그룹 72"/>
          <p:cNvGrpSpPr/>
          <p:nvPr/>
        </p:nvGrpSpPr>
        <p:grpSpPr>
          <a:xfrm>
            <a:off x="479187" y="2134302"/>
            <a:ext cx="400110" cy="988935"/>
            <a:chOff x="480562" y="1760475"/>
            <a:chExt cx="400110" cy="988935"/>
          </a:xfrm>
        </p:grpSpPr>
        <p:sp>
          <p:nvSpPr>
            <p:cNvPr id="74" name="모서리가 둥근 직사각형 73"/>
            <p:cNvSpPr/>
            <p:nvPr/>
          </p:nvSpPr>
          <p:spPr>
            <a:xfrm>
              <a:off x="509880" y="1760475"/>
              <a:ext cx="368131" cy="82424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80562" y="1811814"/>
              <a:ext cx="400110" cy="93759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ko-KR" altLang="en-US" sz="1400" dirty="0">
                  <a:solidFill>
                    <a:schemeClr val="bg1"/>
                  </a:solidFill>
                  <a:latin typeface="HY울릉도B" pitchFamily="18" charset="-127"/>
                  <a:ea typeface="HY울릉도B" pitchFamily="18" charset="-127"/>
                </a:rPr>
                <a:t>개선 전</a:t>
              </a: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442115" y="4857702"/>
            <a:ext cx="400110" cy="9375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14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기타사항</a:t>
            </a:r>
          </a:p>
        </p:txBody>
      </p:sp>
      <p:sp>
        <p:nvSpPr>
          <p:cNvPr id="77" name="직사각형 76"/>
          <p:cNvSpPr/>
          <p:nvPr/>
        </p:nvSpPr>
        <p:spPr>
          <a:xfrm>
            <a:off x="7372865" y="1856937"/>
            <a:ext cx="2141838" cy="28386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형 설명선 12"/>
          <p:cNvSpPr/>
          <p:nvPr/>
        </p:nvSpPr>
        <p:spPr>
          <a:xfrm>
            <a:off x="7754829" y="4263141"/>
            <a:ext cx="1727359" cy="1161805"/>
          </a:xfrm>
          <a:prstGeom prst="wedgeEllipseCallout">
            <a:avLst>
              <a:gd name="adj1" fmla="val 1144"/>
              <a:gd name="adj2" fmla="val 66035"/>
            </a:avLst>
          </a:prstGeom>
          <a:solidFill>
            <a:srgbClr val="F5DF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8" name="그룹 77"/>
          <p:cNvGrpSpPr/>
          <p:nvPr/>
        </p:nvGrpSpPr>
        <p:grpSpPr>
          <a:xfrm>
            <a:off x="7185714" y="5333584"/>
            <a:ext cx="2653441" cy="1265908"/>
            <a:chOff x="223838" y="3715266"/>
            <a:chExt cx="6069869" cy="2932670"/>
          </a:xfrm>
        </p:grpSpPr>
        <p:pic>
          <p:nvPicPr>
            <p:cNvPr id="79" name="Picture 2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58453" b="71490" l="15361" r="20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15" t="58197" r="79215" b="28262"/>
            <a:stretch/>
          </p:blipFill>
          <p:spPr bwMode="auto">
            <a:xfrm>
              <a:off x="1235677" y="4176584"/>
              <a:ext cx="593124" cy="1070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0" name="Picture 2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441" b="90778" l="11388" r="499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80" t="3641" r="50000" b="7630"/>
            <a:stretch/>
          </p:blipFill>
          <p:spPr bwMode="auto">
            <a:xfrm>
              <a:off x="939114" y="3715266"/>
              <a:ext cx="2345724" cy="29326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" name="Picture 2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7493" b="91354" l="49922" r="8658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7434" r="12457" b="7380"/>
            <a:stretch/>
          </p:blipFill>
          <p:spPr bwMode="auto">
            <a:xfrm>
              <a:off x="3301314" y="3831497"/>
              <a:ext cx="2292178" cy="28155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82" name="그룹 81"/>
            <p:cNvGrpSpPr/>
            <p:nvPr/>
          </p:nvGrpSpPr>
          <p:grpSpPr>
            <a:xfrm>
              <a:off x="223838" y="4715652"/>
              <a:ext cx="805892" cy="1243915"/>
              <a:chOff x="5589759" y="3076832"/>
              <a:chExt cx="805892" cy="1243915"/>
            </a:xfrm>
          </p:grpSpPr>
          <p:pic>
            <p:nvPicPr>
              <p:cNvPr id="87" name="Picture 2"/>
              <p:cNvPicPr>
                <a:picLocks noChangeAspect="1" noChangeArrowheads="1"/>
              </p:cNvPicPr>
              <p:nvPr/>
            </p:nvPicPr>
            <p:blipFill rotWithShape="1"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36599" b="56772" l="1248" r="1138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954" r="87267" b="30408"/>
              <a:stretch/>
            </p:blipFill>
            <p:spPr bwMode="auto">
              <a:xfrm>
                <a:off x="5593492" y="3109784"/>
                <a:ext cx="777445" cy="12109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8" name="Picture 2"/>
              <p:cNvPicPr>
                <a:picLocks noChangeAspect="1" noChangeArrowheads="1"/>
              </p:cNvPicPr>
              <p:nvPr/>
            </p:nvPicPr>
            <p:blipFill rotWithShape="1">
              <a:blip r:embed="rId19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32565" b="44669" l="1248" r="1185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279" r="86801" b="54611"/>
              <a:stretch/>
            </p:blipFill>
            <p:spPr bwMode="auto">
              <a:xfrm>
                <a:off x="5589759" y="3076832"/>
                <a:ext cx="805892" cy="4663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9" name="Picture 2"/>
              <p:cNvPicPr>
                <a:picLocks noChangeAspect="1" noChangeArrowheads="1"/>
              </p:cNvPicPr>
              <p:nvPr/>
            </p:nvPicPr>
            <p:blipFill rotWithShape="1">
              <a:blip r:embed="rId20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56196" b="67435" l="1092" r="1029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5207" r="88420" b="32331"/>
              <a:stretch/>
            </p:blipFill>
            <p:spPr bwMode="auto">
              <a:xfrm>
                <a:off x="5594202" y="3839736"/>
                <a:ext cx="707038" cy="4118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3" name="그룹 82"/>
            <p:cNvGrpSpPr/>
            <p:nvPr/>
          </p:nvGrpSpPr>
          <p:grpSpPr>
            <a:xfrm flipH="1">
              <a:off x="5477130" y="4644727"/>
              <a:ext cx="816577" cy="1243915"/>
              <a:chOff x="5589759" y="3076832"/>
              <a:chExt cx="805892" cy="1243915"/>
            </a:xfrm>
          </p:grpSpPr>
          <p:pic>
            <p:nvPicPr>
              <p:cNvPr id="84" name="Picture 2"/>
              <p:cNvPicPr>
                <a:picLocks noChangeAspect="1" noChangeArrowheads="1"/>
              </p:cNvPicPr>
              <p:nvPr/>
            </p:nvPicPr>
            <p:blipFill rotWithShape="1">
              <a:blip r:embed="rId21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36599" b="56772" l="1248" r="1138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954" r="87267" b="30408"/>
              <a:stretch/>
            </p:blipFill>
            <p:spPr bwMode="auto">
              <a:xfrm>
                <a:off x="5593492" y="3109784"/>
                <a:ext cx="777445" cy="12109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5" name="Picture 2"/>
              <p:cNvPicPr>
                <a:picLocks noChangeAspect="1" noChangeArrowheads="1"/>
              </p:cNvPicPr>
              <p:nvPr/>
            </p:nvPicPr>
            <p:blipFill rotWithShape="1">
              <a:blip r:embed="rId19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32565" b="44669" l="1248" r="1185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279" r="86801" b="54611"/>
              <a:stretch/>
            </p:blipFill>
            <p:spPr bwMode="auto">
              <a:xfrm>
                <a:off x="5589759" y="3076832"/>
                <a:ext cx="805892" cy="4663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6" name="Picture 2"/>
              <p:cNvPicPr>
                <a:picLocks noChangeAspect="1" noChangeArrowheads="1"/>
              </p:cNvPicPr>
              <p:nvPr/>
            </p:nvPicPr>
            <p:blipFill rotWithShape="1">
              <a:blip r:embed="rId20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56196" b="67435" l="1092" r="1029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5207" r="88420" b="32331"/>
              <a:stretch/>
            </p:blipFill>
            <p:spPr bwMode="auto">
              <a:xfrm>
                <a:off x="5594202" y="3839736"/>
                <a:ext cx="707038" cy="4118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91" name="TextBox 90"/>
          <p:cNvSpPr txBox="1"/>
          <p:nvPr/>
        </p:nvSpPr>
        <p:spPr>
          <a:xfrm>
            <a:off x="7771991" y="4447209"/>
            <a:ext cx="16620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atin typeface="HY엽서M" pitchFamily="18" charset="-127"/>
                <a:ea typeface="HY엽서M" pitchFamily="18" charset="-127"/>
              </a:rPr>
              <a:t>VOC </a:t>
            </a:r>
            <a:r>
              <a:rPr lang="ko-KR" altLang="en-US" sz="1400" b="1" dirty="0">
                <a:latin typeface="HY엽서M" pitchFamily="18" charset="-127"/>
                <a:ea typeface="HY엽서M" pitchFamily="18" charset="-127"/>
              </a:rPr>
              <a:t>청취 </a:t>
            </a:r>
            <a:endParaRPr lang="en-US" altLang="ko-KR" sz="1400" b="1" dirty="0">
              <a:latin typeface="HY엽서M" pitchFamily="18" charset="-127"/>
              <a:ea typeface="HY엽서M" pitchFamily="18" charset="-127"/>
            </a:endParaRPr>
          </a:p>
          <a:p>
            <a:pPr algn="ctr"/>
            <a:r>
              <a:rPr lang="ko-KR" altLang="en-US" sz="1400" b="1" dirty="0">
                <a:latin typeface="HY엽서M" pitchFamily="18" charset="-127"/>
                <a:ea typeface="HY엽서M" pitchFamily="18" charset="-127"/>
              </a:rPr>
              <a:t>지속적으로 </a:t>
            </a:r>
            <a:endParaRPr lang="en-US" altLang="ko-KR" sz="1400" b="1" dirty="0">
              <a:latin typeface="HY엽서M" pitchFamily="18" charset="-127"/>
              <a:ea typeface="HY엽서M" pitchFamily="18" charset="-127"/>
            </a:endParaRPr>
          </a:p>
          <a:p>
            <a:pPr algn="ctr"/>
            <a:r>
              <a:rPr lang="ko-KR" altLang="en-US" sz="1400" b="1" dirty="0">
                <a:latin typeface="HY엽서M" pitchFamily="18" charset="-127"/>
                <a:ea typeface="HY엽서M" pitchFamily="18" charset="-127"/>
              </a:rPr>
              <a:t>개선하겠습니다</a:t>
            </a:r>
            <a:r>
              <a:rPr lang="en-US" altLang="ko-KR" sz="1400" b="1" dirty="0">
                <a:latin typeface="HY엽서M" pitchFamily="18" charset="-127"/>
                <a:ea typeface="HY엽서M" pitchFamily="18" charset="-127"/>
              </a:rPr>
              <a:t>.</a:t>
            </a:r>
            <a:endParaRPr lang="ko-KR" altLang="en-US" sz="1400" b="1" dirty="0"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483849" y="1966944"/>
            <a:ext cx="1134659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/>
              <a:t>홈 </a:t>
            </a:r>
            <a:r>
              <a:rPr lang="ko-KR" altLang="en-US" sz="1200" b="1" dirty="0" err="1"/>
              <a:t>페</a:t>
            </a:r>
            <a:r>
              <a:rPr lang="ko-KR" altLang="en-US" sz="1200" b="1" dirty="0"/>
              <a:t> 이 지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459136" y="2245798"/>
            <a:ext cx="202305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1000" b="1" dirty="0" smtClean="0"/>
              <a:t>- </a:t>
            </a:r>
            <a:r>
              <a:rPr lang="ko-KR" altLang="en-US" sz="1000" b="1" dirty="0" smtClean="0"/>
              <a:t>샤워실 내 거울 및 샤워기 교체</a:t>
            </a:r>
            <a:endParaRPr lang="en-US" altLang="ko-KR" sz="1000" b="1" dirty="0"/>
          </a:p>
          <a:p>
            <a:r>
              <a:rPr lang="en-US" altLang="ko-KR" sz="1000" b="1" dirty="0" smtClean="0"/>
              <a:t>→ 5</a:t>
            </a:r>
            <a:r>
              <a:rPr lang="ko-KR" altLang="en-US" sz="1000" b="1" dirty="0" smtClean="0"/>
              <a:t>월 </a:t>
            </a:r>
            <a:r>
              <a:rPr lang="ko-KR" altLang="en-US" sz="1000" b="1" dirty="0" err="1" smtClean="0"/>
              <a:t>휴관공사</a:t>
            </a:r>
            <a:r>
              <a:rPr lang="ko-KR" altLang="en-US" sz="1000" b="1" dirty="0" smtClean="0"/>
              <a:t> 시 실시</a:t>
            </a:r>
            <a:endParaRPr lang="en-US" altLang="ko-KR" sz="1000" b="1" dirty="0" smtClean="0"/>
          </a:p>
          <a:p>
            <a:r>
              <a:rPr lang="en-US" altLang="ko-KR" sz="1000" b="1" dirty="0" smtClean="0"/>
              <a:t>-</a:t>
            </a:r>
            <a:r>
              <a:rPr lang="ko-KR" altLang="en-US" sz="1000" b="1" dirty="0" smtClean="0"/>
              <a:t>수조내 이끼 제거 등 요처</a:t>
            </a:r>
            <a:endParaRPr lang="en-US" altLang="ko-KR" sz="1000" b="1" dirty="0" smtClean="0"/>
          </a:p>
          <a:p>
            <a:r>
              <a:rPr lang="en-US" altLang="ko-KR" sz="1000" b="1" dirty="0" smtClean="0"/>
              <a:t>→ 5</a:t>
            </a:r>
            <a:r>
              <a:rPr lang="ko-KR" altLang="en-US" sz="1000" b="1" dirty="0" smtClean="0"/>
              <a:t>월 수영장 청소 시 제거 실시</a:t>
            </a:r>
            <a:endParaRPr lang="ko-KR" altLang="en-US" sz="10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7504260" y="3008169"/>
            <a:ext cx="1121772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err="1"/>
              <a:t>스피드백</a:t>
            </a:r>
            <a:endParaRPr lang="ko-KR" altLang="en-US" sz="12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7433063" y="3335305"/>
            <a:ext cx="2030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-</a:t>
            </a:r>
            <a:r>
              <a:rPr lang="ko-KR" altLang="en-US" sz="1000" b="1" dirty="0" smtClean="0"/>
              <a:t>정수기 물컵 변경 요청</a:t>
            </a:r>
            <a:r>
              <a:rPr lang="en-US" altLang="ko-KR" sz="1000" b="1" dirty="0" smtClean="0"/>
              <a:t>(</a:t>
            </a:r>
            <a:r>
              <a:rPr lang="ko-KR" altLang="en-US" sz="1000" b="1" dirty="0" smtClean="0"/>
              <a:t>원형</a:t>
            </a:r>
            <a:r>
              <a:rPr lang="en-US" altLang="ko-KR" sz="1000" b="1" dirty="0" smtClean="0"/>
              <a:t>)</a:t>
            </a:r>
          </a:p>
          <a:p>
            <a:r>
              <a:rPr lang="en-US" altLang="ko-KR" sz="1000" b="1" dirty="0" smtClean="0"/>
              <a:t>→</a:t>
            </a:r>
            <a:r>
              <a:rPr lang="ko-KR" altLang="en-US" sz="1000" b="1" dirty="0" smtClean="0"/>
              <a:t>기존 물컵 완료 후 비치 예정</a:t>
            </a:r>
            <a:endParaRPr lang="en-US" altLang="ko-KR" sz="1000" b="1" dirty="0" smtClean="0"/>
          </a:p>
          <a:p>
            <a:r>
              <a:rPr lang="en-US" altLang="ko-KR" sz="1000" b="1" dirty="0" smtClean="0"/>
              <a:t>-</a:t>
            </a:r>
            <a:r>
              <a:rPr lang="ko-KR" altLang="en-US" sz="1000" b="1" dirty="0" smtClean="0"/>
              <a:t>탁구장 전등 교체</a:t>
            </a:r>
            <a:endParaRPr lang="en-US" altLang="ko-KR" sz="1000" b="1" dirty="0" smtClean="0"/>
          </a:p>
          <a:p>
            <a:r>
              <a:rPr lang="en-US" altLang="ko-KR" sz="1000" b="1" dirty="0" smtClean="0"/>
              <a:t>→</a:t>
            </a:r>
            <a:r>
              <a:rPr lang="ko-KR" altLang="en-US" sz="1000" b="1" dirty="0" smtClean="0"/>
              <a:t>탁구장 누수 조치 및 </a:t>
            </a:r>
            <a:r>
              <a:rPr lang="ko-KR" altLang="en-US" sz="1000" b="1" dirty="0" err="1" smtClean="0"/>
              <a:t>교체완료</a:t>
            </a:r>
            <a:endParaRPr lang="en-US" altLang="ko-KR" sz="1000" b="1" dirty="0" smtClean="0"/>
          </a:p>
          <a:p>
            <a:r>
              <a:rPr lang="en-US" altLang="ko-KR" sz="1000" b="1" dirty="0" smtClean="0"/>
              <a:t>-</a:t>
            </a:r>
            <a:r>
              <a:rPr lang="ko-KR" altLang="en-US" sz="1000" b="1" dirty="0" smtClean="0"/>
              <a:t>여자 샤워실 샤워기 </a:t>
            </a:r>
            <a:r>
              <a:rPr lang="ko-KR" altLang="en-US" sz="1000" b="1" dirty="0" err="1" smtClean="0"/>
              <a:t>수압조절</a:t>
            </a:r>
            <a:r>
              <a:rPr lang="ko-KR" altLang="en-US" sz="1000" b="1" dirty="0" smtClean="0"/>
              <a:t> 요</a:t>
            </a:r>
            <a:endParaRPr lang="en-US" altLang="ko-KR" sz="1000" b="1" dirty="0" smtClean="0"/>
          </a:p>
          <a:p>
            <a:r>
              <a:rPr lang="en-US" altLang="ko-KR" sz="1000" b="1" dirty="0" smtClean="0"/>
              <a:t>→</a:t>
            </a:r>
            <a:r>
              <a:rPr lang="ko-KR" altLang="en-US" sz="1000" b="1" dirty="0" smtClean="0"/>
              <a:t>공사 시 </a:t>
            </a:r>
            <a:r>
              <a:rPr lang="ko-KR" altLang="en-US" sz="1000" b="1" dirty="0" err="1" smtClean="0"/>
              <a:t>수압조절</a:t>
            </a:r>
            <a:r>
              <a:rPr lang="ko-KR" altLang="en-US" sz="1000" b="1" dirty="0" smtClean="0"/>
              <a:t> 조치 예정</a:t>
            </a:r>
            <a:endParaRPr lang="ko-KR" altLang="en-US" sz="1000" b="1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122458" y="3183492"/>
            <a:ext cx="1916289" cy="1063817"/>
          </a:xfrm>
          <a:prstGeom prst="rect">
            <a:avLst/>
          </a:prstGeom>
        </p:spPr>
      </p:pic>
      <p:grpSp>
        <p:nvGrpSpPr>
          <p:cNvPr id="68" name="그룹 67"/>
          <p:cNvGrpSpPr/>
          <p:nvPr/>
        </p:nvGrpSpPr>
        <p:grpSpPr>
          <a:xfrm>
            <a:off x="1027159" y="2028682"/>
            <a:ext cx="1916103" cy="1020994"/>
            <a:chOff x="4109161" y="1900375"/>
            <a:chExt cx="1725152" cy="791176"/>
          </a:xfrm>
        </p:grpSpPr>
        <p:pic>
          <p:nvPicPr>
            <p:cNvPr id="69" name="그림 68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09161" y="1900375"/>
              <a:ext cx="1725152" cy="791176"/>
            </a:xfrm>
            <a:prstGeom prst="rect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</p:pic>
        <p:sp>
          <p:nvSpPr>
            <p:cNvPr id="70" name="직사각형 69"/>
            <p:cNvSpPr/>
            <p:nvPr/>
          </p:nvSpPr>
          <p:spPr>
            <a:xfrm>
              <a:off x="5083197" y="2009895"/>
              <a:ext cx="403889" cy="498268"/>
            </a:xfrm>
            <a:prstGeom prst="rect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7" name="그림 1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27159" y="2028681"/>
            <a:ext cx="1916103" cy="1020995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1003723" y="1454854"/>
            <a:ext cx="1950415" cy="276999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5">
                <a:lumMod val="75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bg2">
                    <a:lumMod val="10000"/>
                  </a:schemeClr>
                </a:solidFill>
                <a:latin typeface="맑은 고딕"/>
                <a:ea typeface="맑은 고딕"/>
              </a:rPr>
              <a:t>탁구장 전등 보수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105394" y="1463289"/>
            <a:ext cx="1950415" cy="276999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5">
                <a:lumMod val="75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bg2">
                    <a:lumMod val="10000"/>
                  </a:schemeClr>
                </a:solidFill>
                <a:latin typeface="맑은 고딕"/>
                <a:ea typeface="맑은 고딕"/>
              </a:rPr>
              <a:t>체온조절실 의자 보수</a:t>
            </a: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217476" y="5019871"/>
            <a:ext cx="1966585" cy="1040457"/>
          </a:xfrm>
          <a:prstGeom prst="rect">
            <a:avLst/>
          </a:prstGeom>
        </p:spPr>
      </p:pic>
      <p:sp>
        <p:nvSpPr>
          <p:cNvPr id="101" name="TextBox 100"/>
          <p:cNvSpPr txBox="1"/>
          <p:nvPr/>
        </p:nvSpPr>
        <p:spPr>
          <a:xfrm>
            <a:off x="978701" y="4448527"/>
            <a:ext cx="1993997" cy="461665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err="1">
                <a:solidFill>
                  <a:schemeClr val="bg2">
                    <a:lumMod val="10000"/>
                  </a:schemeClr>
                </a:solidFill>
                <a:latin typeface="+mn-ea"/>
              </a:rPr>
              <a:t>시설장</a:t>
            </a:r>
            <a:r>
              <a:rPr lang="ko-KR" altLang="en-US" sz="1200" b="1" dirty="0">
                <a:solidFill>
                  <a:schemeClr val="bg2">
                    <a:lumMod val="10000"/>
                  </a:schemeClr>
                </a:solidFill>
                <a:latin typeface="+mn-ea"/>
              </a:rPr>
              <a:t> 이용 안전 </a:t>
            </a:r>
            <a:endParaRPr lang="en-US" altLang="ko-KR" sz="1200" b="1" dirty="0">
              <a:solidFill>
                <a:schemeClr val="bg2">
                  <a:lumMod val="10000"/>
                </a:schemeClr>
              </a:solidFill>
              <a:latin typeface="+mn-ea"/>
            </a:endParaRPr>
          </a:p>
          <a:p>
            <a:pPr algn="ctr"/>
            <a:r>
              <a:rPr lang="ko-KR" altLang="en-US" sz="1200" b="1" dirty="0">
                <a:solidFill>
                  <a:schemeClr val="bg2">
                    <a:lumMod val="10000"/>
                  </a:schemeClr>
                </a:solidFill>
                <a:latin typeface="+mn-ea"/>
              </a:rPr>
              <a:t>캠페인 실시</a:t>
            </a:r>
          </a:p>
        </p:txBody>
      </p:sp>
      <p:pic>
        <p:nvPicPr>
          <p:cNvPr id="2" name="그림 1" descr="벽, 실내, 가구, 화이트보드이(가) 표시된 사진&#10;&#10;자동 생성된 설명">
            <a:extLst>
              <a:ext uri="{FF2B5EF4-FFF2-40B4-BE49-F238E27FC236}">
                <a16:creationId xmlns:a16="http://schemas.microsoft.com/office/drawing/2014/main" id="{BD4ACD11-3370-FC61-3D6B-24D7B2D40DE0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26239" y="2035743"/>
            <a:ext cx="1925223" cy="1019863"/>
          </a:xfrm>
          <a:prstGeom prst="rect">
            <a:avLst/>
          </a:prstGeom>
        </p:spPr>
      </p:pic>
      <p:pic>
        <p:nvPicPr>
          <p:cNvPr id="14" name="그림 13" descr="탁구대, 실내, 벽, 테이블이(가) 표시된 사진&#10;&#10;자동 생성된 설명">
            <a:extLst>
              <a:ext uri="{FF2B5EF4-FFF2-40B4-BE49-F238E27FC236}">
                <a16:creationId xmlns:a16="http://schemas.microsoft.com/office/drawing/2014/main" id="{4C1DB027-1178-022F-A057-580433AF265D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30744" y="3190719"/>
            <a:ext cx="1937371" cy="1061803"/>
          </a:xfrm>
          <a:prstGeom prst="rect">
            <a:avLst/>
          </a:prstGeom>
        </p:spPr>
      </p:pic>
      <p:pic>
        <p:nvPicPr>
          <p:cNvPr id="15" name="그림 14" descr="사람, 신발류, 발목, 발가락이(가) 표시된 사진&#10;&#10;자동 생성된 설명">
            <a:extLst>
              <a:ext uri="{FF2B5EF4-FFF2-40B4-BE49-F238E27FC236}">
                <a16:creationId xmlns:a16="http://schemas.microsoft.com/office/drawing/2014/main" id="{A189E684-53C7-9B32-3E85-764B40FBC28D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124841" y="2034622"/>
            <a:ext cx="1910989" cy="1016264"/>
          </a:xfrm>
          <a:prstGeom prst="rect">
            <a:avLst/>
          </a:prstGeom>
        </p:spPr>
      </p:pic>
      <p:pic>
        <p:nvPicPr>
          <p:cNvPr id="20" name="그림 19" descr="의류, 사람, 청바지, 건물이(가) 표시된 사진&#10;&#10;자동 생성된 설명">
            <a:extLst>
              <a:ext uri="{FF2B5EF4-FFF2-40B4-BE49-F238E27FC236}">
                <a16:creationId xmlns:a16="http://schemas.microsoft.com/office/drawing/2014/main" id="{07E3550D-1CA1-CAB7-ABF2-DAC49C535588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125294" y="3192946"/>
            <a:ext cx="1910559" cy="1060292"/>
          </a:xfrm>
          <a:prstGeom prst="rect">
            <a:avLst/>
          </a:prstGeom>
        </p:spPr>
      </p:pic>
      <p:pic>
        <p:nvPicPr>
          <p:cNvPr id="24" name="그림 23" descr="라인, 복합 재료, 카민, 지상이(가) 표시된 사진&#10;&#10;자동 생성된 설명">
            <a:extLst>
              <a:ext uri="{FF2B5EF4-FFF2-40B4-BE49-F238E27FC236}">
                <a16:creationId xmlns:a16="http://schemas.microsoft.com/office/drawing/2014/main" id="{6B4C522D-C25D-850B-67C1-9AE6C58843A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219489" y="2037794"/>
            <a:ext cx="1929994" cy="1022068"/>
          </a:xfrm>
          <a:prstGeom prst="rect">
            <a:avLst/>
          </a:prstGeom>
        </p:spPr>
      </p:pic>
      <p:pic>
        <p:nvPicPr>
          <p:cNvPr id="25" name="그림 24" descr="벽, 건물, 타일 바닥, 타일을 붙인이(가) 표시된 사진&#10;&#10;자동 생성된 설명">
            <a:extLst>
              <a:ext uri="{FF2B5EF4-FFF2-40B4-BE49-F238E27FC236}">
                <a16:creationId xmlns:a16="http://schemas.microsoft.com/office/drawing/2014/main" id="{500656D7-C276-A0E8-7B5C-9BD8C1BBFED6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207478" y="3174229"/>
            <a:ext cx="1940299" cy="1079997"/>
          </a:xfrm>
          <a:prstGeom prst="rect">
            <a:avLst/>
          </a:prstGeom>
        </p:spPr>
      </p:pic>
      <p:pic>
        <p:nvPicPr>
          <p:cNvPr id="26" name="그림 25" descr="의류, 신발류, 사람, 실내이(가) 표시된 사진&#10;&#10;자동 생성된 설명">
            <a:extLst>
              <a:ext uri="{FF2B5EF4-FFF2-40B4-BE49-F238E27FC236}">
                <a16:creationId xmlns:a16="http://schemas.microsoft.com/office/drawing/2014/main" id="{0B6B1A82-8D34-EA44-0FA0-D3C3DB170400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05776" y="5024257"/>
            <a:ext cx="1953054" cy="1038542"/>
          </a:xfrm>
          <a:prstGeom prst="rect">
            <a:avLst/>
          </a:prstGeom>
        </p:spPr>
      </p:pic>
      <p:pic>
        <p:nvPicPr>
          <p:cNvPr id="27" name="그림 26" descr="텍스트, 건물, 예술, 직사각형이(가) 표시된 사진&#10;&#10;자동 생성된 설명">
            <a:extLst>
              <a:ext uri="{FF2B5EF4-FFF2-40B4-BE49-F238E27FC236}">
                <a16:creationId xmlns:a16="http://schemas.microsoft.com/office/drawing/2014/main" id="{32FE91A6-AE18-962A-5699-5B8A7CAF9606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120712" y="5023742"/>
            <a:ext cx="1941607" cy="1028510"/>
          </a:xfrm>
          <a:prstGeom prst="rect">
            <a:avLst/>
          </a:prstGeom>
        </p:spPr>
      </p:pic>
      <p:pic>
        <p:nvPicPr>
          <p:cNvPr id="28" name="그림 27" descr="텍스트, 우표, 포스터, 인쇄이(가) 표시된 사진&#10;&#10;자동 생성된 설명">
            <a:extLst>
              <a:ext uri="{FF2B5EF4-FFF2-40B4-BE49-F238E27FC236}">
                <a16:creationId xmlns:a16="http://schemas.microsoft.com/office/drawing/2014/main" id="{C73C555D-1C1C-0ACA-E33B-6F96DB3C64F4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221737" y="5023290"/>
            <a:ext cx="1948602" cy="103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1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966</TotalTime>
  <Words>107</Words>
  <Application>Microsoft Office PowerPoint</Application>
  <PresentationFormat>A4 용지(210x297mm)</PresentationFormat>
  <Paragraphs>29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9" baseType="lpstr">
      <vt:lpstr>HY수평선B</vt:lpstr>
      <vt:lpstr>HY엽서M</vt:lpstr>
      <vt:lpstr>HY울릉도B</vt:lpstr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user-pc3</cp:lastModifiedBy>
  <cp:revision>166</cp:revision>
  <cp:lastPrinted>2023-09-27T00:42:39Z</cp:lastPrinted>
  <dcterms:created xsi:type="dcterms:W3CDTF">2023-08-30T01:55:55Z</dcterms:created>
  <dcterms:modified xsi:type="dcterms:W3CDTF">2024-05-14T07:18:33Z</dcterms:modified>
</cp:coreProperties>
</file>